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8" r:id="rId4"/>
    <p:sldId id="265" r:id="rId5"/>
    <p:sldId id="261" r:id="rId6"/>
    <p:sldId id="267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21E"/>
    <a:srgbClr val="8B7D72"/>
    <a:srgbClr val="C5D000"/>
    <a:srgbClr val="B6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92699-4886-4E28-9D42-42E7F17D3675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86D5-50DB-4DA3-8D3C-328EB4353E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2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9E54-27F1-4ED0-941C-E6CE2A91558B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887F0-FC61-48A8-BFF3-5AF76F68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1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304800"/>
            <a:ext cx="9144000" cy="6069926"/>
          </a:xfrm>
          <a:prstGeom prst="rect">
            <a:avLst/>
          </a:prstGeom>
          <a:solidFill>
            <a:srgbClr val="C7D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/>
          <a:stretch/>
        </p:blipFill>
        <p:spPr>
          <a:xfrm>
            <a:off x="2122714" y="1261597"/>
            <a:ext cx="4972049" cy="40242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72943" y="-4510120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LOGO NFID N2GATIF ET BLANC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8546"/>
          <a:stretch/>
        </p:blipFill>
        <p:spPr>
          <a:xfrm>
            <a:off x="152400" y="152400"/>
            <a:ext cx="3218269" cy="1440000"/>
          </a:xfrm>
          <a:prstGeom prst="rect">
            <a:avLst/>
          </a:prstGeom>
        </p:spPr>
      </p:pic>
      <p:grpSp>
        <p:nvGrpSpPr>
          <p:cNvPr id="17" name="Groupe 16"/>
          <p:cNvGrpSpPr/>
          <p:nvPr userDrawn="1"/>
        </p:nvGrpSpPr>
        <p:grpSpPr>
          <a:xfrm>
            <a:off x="-8164" y="4657919"/>
            <a:ext cx="9152164" cy="1107207"/>
            <a:chOff x="0" y="175530"/>
            <a:chExt cx="9141219" cy="1750191"/>
          </a:xfrm>
          <a:solidFill>
            <a:srgbClr val="C5D000"/>
          </a:solidFill>
        </p:grpSpPr>
        <p:grpSp>
          <p:nvGrpSpPr>
            <p:cNvPr id="18" name="Groupe 17"/>
            <p:cNvGrpSpPr/>
            <p:nvPr userDrawn="1"/>
          </p:nvGrpSpPr>
          <p:grpSpPr>
            <a:xfrm>
              <a:off x="8164" y="579313"/>
              <a:ext cx="9133055" cy="1346408"/>
              <a:chOff x="10946" y="579663"/>
              <a:chExt cx="9133055" cy="1346408"/>
            </a:xfrm>
            <a:grpFill/>
          </p:grpSpPr>
          <p:sp>
            <p:nvSpPr>
              <p:cNvPr id="20" name="Trapèze 19"/>
              <p:cNvSpPr/>
              <p:nvPr userDrawn="1"/>
            </p:nvSpPr>
            <p:spPr>
              <a:xfrm rot="16200000">
                <a:off x="3904270" y="-3313660"/>
                <a:ext cx="1346407" cy="9133054"/>
              </a:xfrm>
              <a:prstGeom prst="trapezoid">
                <a:avLst>
                  <a:gd name="adj" fmla="val 19594"/>
                </a:avLst>
              </a:prstGeom>
              <a:solidFill>
                <a:srgbClr val="8B7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10946" y="996043"/>
                <a:ext cx="9133054" cy="930028"/>
              </a:xfrm>
              <a:prstGeom prst="rect">
                <a:avLst/>
              </a:prstGeom>
              <a:solidFill>
                <a:srgbClr val="8B7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/>
              </a:p>
            </p:txBody>
          </p:sp>
        </p:grpSp>
        <p:sp>
          <p:nvSpPr>
            <p:cNvPr id="19" name="Triangle isocèle 18"/>
            <p:cNvSpPr/>
            <p:nvPr userDrawn="1"/>
          </p:nvSpPr>
          <p:spPr>
            <a:xfrm rot="16200000">
              <a:off x="4137901" y="-3962371"/>
              <a:ext cx="865415" cy="9141217"/>
            </a:xfrm>
            <a:prstGeom prst="triangle">
              <a:avLst>
                <a:gd name="adj" fmla="val 22642"/>
              </a:avLst>
            </a:prstGeom>
            <a:solidFill>
              <a:srgbClr val="8B7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/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249136" y="5102679"/>
            <a:ext cx="7894863" cy="585446"/>
          </a:xfrm>
        </p:spPr>
        <p:txBody>
          <a:bodyPr>
            <a:normAutofit/>
          </a:bodyPr>
          <a:lstStyle>
            <a:lvl1pPr marL="0" indent="0" algn="r">
              <a:lnSpc>
                <a:spcPct val="50000"/>
              </a:lnSpc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Titre de la manifestation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9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isocèle 11"/>
          <p:cNvSpPr/>
          <p:nvPr userDrawn="1"/>
        </p:nvSpPr>
        <p:spPr>
          <a:xfrm rot="5400000">
            <a:off x="3186303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32122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63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isocèle 11"/>
          <p:cNvSpPr/>
          <p:nvPr userDrawn="1"/>
        </p:nvSpPr>
        <p:spPr>
          <a:xfrm rot="5400000">
            <a:off x="3186303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32122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" y="476808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Suivez l’ensemble des manifestations</a:t>
            </a:r>
            <a:r>
              <a:rPr lang="fr-FR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Semaine J’Innove sur Twitter</a:t>
            </a:r>
          </a:p>
          <a:p>
            <a:pPr algn="ctr"/>
            <a:r>
              <a:rPr lang="fr-FR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fr-FR" sz="20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jinnove_npdc</a:t>
            </a:r>
            <a:r>
              <a:rPr lang="fr-FR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#SJNPDC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 descr="LOGO NFID N2GATIF ET BLANC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8546"/>
          <a:stretch/>
        </p:blipFill>
        <p:spPr>
          <a:xfrm>
            <a:off x="152400" y="152400"/>
            <a:ext cx="321826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5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304800"/>
            <a:ext cx="9144000" cy="6069926"/>
          </a:xfrm>
          <a:prstGeom prst="rect">
            <a:avLst/>
          </a:prstGeom>
          <a:solidFill>
            <a:srgbClr val="C7D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/>
          <a:stretch/>
        </p:blipFill>
        <p:spPr>
          <a:xfrm>
            <a:off x="2041070" y="1597156"/>
            <a:ext cx="5127439" cy="4163213"/>
          </a:xfrm>
          <a:prstGeom prst="rect">
            <a:avLst/>
          </a:prstGeom>
        </p:spPr>
      </p:pic>
      <p:sp>
        <p:nvSpPr>
          <p:cNvPr id="12" name="Triangle isocèle 11"/>
          <p:cNvSpPr/>
          <p:nvPr userDrawn="1"/>
        </p:nvSpPr>
        <p:spPr>
          <a:xfrm rot="5400000">
            <a:off x="3186303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72943" y="-4510120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LOGO NFID N2GATIF ET BLANC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8546"/>
          <a:stretch/>
        </p:blipFill>
        <p:spPr>
          <a:xfrm>
            <a:off x="152400" y="152400"/>
            <a:ext cx="321826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304800"/>
            <a:ext cx="9144000" cy="6069926"/>
          </a:xfrm>
          <a:prstGeom prst="rect">
            <a:avLst/>
          </a:prstGeom>
          <a:solidFill>
            <a:srgbClr val="C7D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 userDrawn="1"/>
        </p:nvSpPr>
        <p:spPr>
          <a:xfrm rot="5400000">
            <a:off x="3186303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23888" y="4589465"/>
            <a:ext cx="7886700" cy="117566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72943" y="-4510120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7" name="Image 16" descr="LOGO NFID N2GATIF ET BLANC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8546"/>
          <a:stretch/>
        </p:blipFill>
        <p:spPr>
          <a:xfrm>
            <a:off x="152400" y="152400"/>
            <a:ext cx="321826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2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25676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-8164" y="126999"/>
            <a:ext cx="9152164" cy="1563690"/>
            <a:chOff x="0" y="175530"/>
            <a:chExt cx="9141219" cy="1750191"/>
          </a:xfrm>
          <a:solidFill>
            <a:srgbClr val="C5D000"/>
          </a:solidFill>
        </p:grpSpPr>
        <p:grpSp>
          <p:nvGrpSpPr>
            <p:cNvPr id="9" name="Groupe 8"/>
            <p:cNvGrpSpPr/>
            <p:nvPr userDrawn="1"/>
          </p:nvGrpSpPr>
          <p:grpSpPr>
            <a:xfrm>
              <a:off x="8164" y="579313"/>
              <a:ext cx="9133055" cy="1346408"/>
              <a:chOff x="10946" y="579663"/>
              <a:chExt cx="9133055" cy="1346408"/>
            </a:xfrm>
            <a:grpFill/>
          </p:grpSpPr>
          <p:sp>
            <p:nvSpPr>
              <p:cNvPr id="11" name="Trapèze 10"/>
              <p:cNvSpPr/>
              <p:nvPr userDrawn="1"/>
            </p:nvSpPr>
            <p:spPr>
              <a:xfrm rot="16200000">
                <a:off x="3904270" y="-3313660"/>
                <a:ext cx="1346407" cy="9133054"/>
              </a:xfrm>
              <a:prstGeom prst="trapezoid">
                <a:avLst>
                  <a:gd name="adj" fmla="val 19594"/>
                </a:avLst>
              </a:prstGeom>
              <a:solidFill>
                <a:srgbClr val="C7D2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10946" y="996043"/>
                <a:ext cx="9133054" cy="930028"/>
              </a:xfrm>
              <a:prstGeom prst="rect">
                <a:avLst/>
              </a:prstGeom>
              <a:solidFill>
                <a:srgbClr val="C7D2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/>
              </a:p>
            </p:txBody>
          </p:sp>
        </p:grpSp>
        <p:sp>
          <p:nvSpPr>
            <p:cNvPr id="10" name="Triangle isocèle 9"/>
            <p:cNvSpPr/>
            <p:nvPr userDrawn="1"/>
          </p:nvSpPr>
          <p:spPr>
            <a:xfrm rot="16200000">
              <a:off x="4137901" y="-3962371"/>
              <a:ext cx="865415" cy="9141217"/>
            </a:xfrm>
            <a:prstGeom prst="triangle">
              <a:avLst>
                <a:gd name="adj" fmla="val 22642"/>
              </a:avLst>
            </a:prstGeom>
            <a:solidFill>
              <a:srgbClr val="C7D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isocèle 11"/>
          <p:cNvSpPr/>
          <p:nvPr userDrawn="1"/>
        </p:nvSpPr>
        <p:spPr>
          <a:xfrm rot="5400000">
            <a:off x="3186303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2" y="6162794"/>
            <a:ext cx="7181691" cy="558682"/>
          </a:xfrm>
          <a:prstGeom prst="rect">
            <a:avLst/>
          </a:prstGeom>
        </p:spPr>
      </p:pic>
      <p:sp>
        <p:nvSpPr>
          <p:cNvPr id="15" name="Triangle isocèle 14"/>
          <p:cNvSpPr/>
          <p:nvPr userDrawn="1"/>
        </p:nvSpPr>
        <p:spPr>
          <a:xfrm rot="5400000">
            <a:off x="2932122" y="-4537109"/>
            <a:ext cx="3731082" cy="10290704"/>
          </a:xfrm>
          <a:prstGeom prst="triangle">
            <a:avLst>
              <a:gd name="adj" fmla="val 25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" y="476808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Nous vous remercions de votre participation à notre</a:t>
            </a:r>
            <a:r>
              <a:rPr lang="fr-FR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événement Semaine J’Innove et nous vous invitons à nous faire part de votre avis dans le cadre de notre étude de satisfaction.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Image 5" descr="LOGO NFID N2GATIF ET BLANC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8546"/>
          <a:stretch/>
        </p:blipFill>
        <p:spPr>
          <a:xfrm>
            <a:off x="152400" y="152400"/>
            <a:ext cx="321826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675" y="1905000"/>
            <a:ext cx="3675063" cy="4343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3138" y="1905000"/>
            <a:ext cx="3675062" cy="4343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F44F8-FFA6-4602-896E-00EA5B628A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6D796-C295-430E-91A5-900B69EE5A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14160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988F-D5B9-464B-BB3E-9E5366529986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6F38-D6B0-47F7-BE3A-AF2C1D528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1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5" r:id="rId4"/>
    <p:sldLayoutId id="2147483673" r:id="rId5"/>
    <p:sldLayoutId id="2147483664" r:id="rId6"/>
    <p:sldLayoutId id="2147483676" r:id="rId7"/>
    <p:sldLayoutId id="214748367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623888" y="3846287"/>
            <a:ext cx="7886700" cy="1918840"/>
          </a:xfrm>
        </p:spPr>
        <p:txBody>
          <a:bodyPr>
            <a:normAutofit fontScale="85000" lnSpcReduction="20000"/>
          </a:bodyPr>
          <a:lstStyle/>
          <a:p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Nathalie </a:t>
            </a:r>
            <a:r>
              <a:rPr lang="fr-FR" altLang="fr-FR" dirty="0" err="1" smtClean="0"/>
              <a:t>Damery</a:t>
            </a:r>
            <a:r>
              <a:rPr lang="fr-FR" altLang="fr-FR" dirty="0" smtClean="0"/>
              <a:t> – </a:t>
            </a:r>
            <a:r>
              <a:rPr lang="fr-FR" altLang="fr-FR" dirty="0" err="1" smtClean="0"/>
              <a:t>Obsoco</a:t>
            </a:r>
            <a:endParaRPr lang="fr-FR" altLang="fr-FR" dirty="0" smtClean="0"/>
          </a:p>
          <a:p>
            <a:r>
              <a:rPr lang="fr-FR" dirty="0" smtClean="0"/>
              <a:t>Vanessa </a:t>
            </a:r>
            <a:r>
              <a:rPr lang="fr-FR" dirty="0" err="1" smtClean="0"/>
              <a:t>Feneuil</a:t>
            </a:r>
            <a:r>
              <a:rPr lang="fr-FR" dirty="0" smtClean="0"/>
              <a:t> – Chambre d’Agriculture NPDC</a:t>
            </a:r>
          </a:p>
          <a:p>
            <a:r>
              <a:rPr lang="fr-FR" dirty="0" smtClean="0"/>
              <a:t>Stéphane Leray – Groupement des Mousquetaires</a:t>
            </a:r>
          </a:p>
          <a:p>
            <a:r>
              <a:rPr lang="fr-FR" dirty="0" smtClean="0"/>
              <a:t>Gérard </a:t>
            </a:r>
            <a:r>
              <a:rPr lang="fr-FR" dirty="0" err="1" smtClean="0"/>
              <a:t>Bellet</a:t>
            </a:r>
            <a:r>
              <a:rPr lang="fr-FR" dirty="0" smtClean="0"/>
              <a:t> – Jean Bouteille</a:t>
            </a:r>
          </a:p>
          <a:p>
            <a:r>
              <a:rPr lang="fr-FR" dirty="0" smtClean="0"/>
              <a:t>Jean-Louis </a:t>
            </a:r>
            <a:r>
              <a:rPr lang="fr-FR" dirty="0" err="1" smtClean="0"/>
              <a:t>Poillion</a:t>
            </a:r>
            <a:r>
              <a:rPr lang="fr-FR" dirty="0" smtClean="0"/>
              <a:t> – Jardins de Cocagne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579" y="972344"/>
            <a:ext cx="7886700" cy="2728799"/>
          </a:xfrm>
        </p:spPr>
        <p:txBody>
          <a:bodyPr>
            <a:noAutofit/>
          </a:bodyPr>
          <a:lstStyle/>
          <a:p>
            <a:r>
              <a:rPr lang="fr-FR" altLang="fr-FR" sz="5400" b="1" dirty="0"/>
              <a:t/>
            </a:r>
            <a:br>
              <a:rPr lang="fr-FR" altLang="fr-FR" sz="5400" b="1" dirty="0"/>
            </a:br>
            <a:r>
              <a:rPr lang="fr-FR" altLang="fr-FR" sz="5400" b="1" dirty="0">
                <a:solidFill>
                  <a:schemeClr val="accent1"/>
                </a:solidFill>
              </a:rPr>
              <a:t/>
            </a:r>
            <a:br>
              <a:rPr lang="fr-FR" altLang="fr-FR" sz="5400" b="1" dirty="0">
                <a:solidFill>
                  <a:schemeClr val="accent1"/>
                </a:solidFill>
              </a:rPr>
            </a:br>
            <a:r>
              <a:rPr lang="fr-FR" altLang="fr-FR" sz="5400" b="1" dirty="0">
                <a:solidFill>
                  <a:schemeClr val="accent1"/>
                </a:solidFill>
              </a:rPr>
              <a:t/>
            </a:r>
            <a:br>
              <a:rPr lang="fr-FR" altLang="fr-FR" sz="5400" b="1" dirty="0">
                <a:solidFill>
                  <a:schemeClr val="accent1"/>
                </a:solidFill>
              </a:rPr>
            </a:br>
            <a:r>
              <a:rPr lang="fr-FR" altLang="fr-FR" b="1" dirty="0"/>
              <a:t/>
            </a:r>
            <a:br>
              <a:rPr lang="fr-FR" altLang="fr-FR" b="1" dirty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/>
              <a:t/>
            </a:r>
            <a:br>
              <a:rPr lang="fr-FR" altLang="fr-FR" b="1" dirty="0"/>
            </a:br>
            <a:r>
              <a:rPr lang="fr-FR" altLang="fr-FR" b="1" dirty="0" smtClean="0"/>
              <a:t/>
            </a:r>
            <a:br>
              <a:rPr lang="fr-FR" altLang="fr-FR" b="1" dirty="0" smtClean="0"/>
            </a:br>
            <a:r>
              <a:rPr lang="fr-FR" altLang="fr-FR" b="1" dirty="0"/>
              <a:t/>
            </a:r>
            <a:br>
              <a:rPr lang="fr-FR" altLang="fr-FR" b="1" dirty="0"/>
            </a:br>
            <a:r>
              <a:rPr lang="fr-FR" altLang="fr-FR" sz="3600" b="1" dirty="0" smtClean="0"/>
              <a:t>Commerce et nouveaux modes de consommation alimentaires : nouvelle donne ou effet de mode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52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fr-FR" altLang="fr-FR" sz="1700" dirty="0" smtClean="0"/>
              <a:t>L’observatoire des </a:t>
            </a:r>
            <a:r>
              <a:rPr lang="fr-FR" altLang="fr-FR" sz="1700" dirty="0"/>
              <a:t>pratiques de consommation émergentes a été réalisé avec le soutien de l’</a:t>
            </a:r>
            <a:r>
              <a:rPr lang="fr-FR" altLang="fr-FR" sz="1700" dirty="0" err="1"/>
              <a:t>Ilec</a:t>
            </a:r>
            <a:r>
              <a:rPr lang="fr-FR" altLang="fr-FR" sz="1700" dirty="0"/>
              <a:t> et du </a:t>
            </a:r>
            <a:r>
              <a:rPr lang="fr-FR" altLang="fr-FR" sz="1700" dirty="0" err="1" smtClean="0"/>
              <a:t>Picom</a:t>
            </a:r>
            <a:r>
              <a:rPr lang="fr-FR" altLang="fr-FR" sz="1700" dirty="0" smtClean="0"/>
              <a:t>.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579" y="1132001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fr-FR" altLang="fr-FR" sz="7200" b="1" dirty="0"/>
              <a:t/>
            </a:r>
            <a:br>
              <a:rPr lang="fr-FR" altLang="fr-FR" sz="7200" b="1" dirty="0"/>
            </a:br>
            <a:r>
              <a:rPr lang="fr-FR" altLang="fr-FR" sz="7200" b="1" dirty="0">
                <a:solidFill>
                  <a:schemeClr val="accent1"/>
                </a:solidFill>
              </a:rPr>
              <a:t/>
            </a:r>
            <a:br>
              <a:rPr lang="fr-FR" altLang="fr-FR" sz="7200" b="1" dirty="0">
                <a:solidFill>
                  <a:schemeClr val="accent1"/>
                </a:solidFill>
              </a:rPr>
            </a:br>
            <a:r>
              <a:rPr lang="fr-FR" altLang="fr-FR" sz="7200" b="1" dirty="0">
                <a:solidFill>
                  <a:schemeClr val="accent1"/>
                </a:solidFill>
              </a:rPr>
              <a:t/>
            </a:r>
            <a:br>
              <a:rPr lang="fr-FR" altLang="fr-FR" sz="7200" b="1" dirty="0">
                <a:solidFill>
                  <a:schemeClr val="accent1"/>
                </a:solidFill>
              </a:rPr>
            </a:br>
            <a:r>
              <a:rPr lang="fr-FR" altLang="fr-FR" sz="6600" b="1" dirty="0"/>
              <a:t/>
            </a:r>
            <a:br>
              <a:rPr lang="fr-FR" altLang="fr-FR" sz="6600" b="1" dirty="0"/>
            </a:br>
            <a:r>
              <a:rPr lang="fr-FR" altLang="fr-FR" sz="6600" b="1" dirty="0" smtClean="0"/>
              <a:t/>
            </a:r>
            <a:br>
              <a:rPr lang="fr-FR" altLang="fr-FR" sz="6600" b="1" dirty="0" smtClean="0"/>
            </a:br>
            <a:r>
              <a:rPr lang="fr-FR" altLang="fr-FR" sz="6600" b="1" dirty="0"/>
              <a:t/>
            </a:r>
            <a:br>
              <a:rPr lang="fr-FR" altLang="fr-FR" sz="6600" b="1" dirty="0"/>
            </a:br>
            <a:r>
              <a:rPr lang="fr-FR" altLang="fr-FR" sz="6600" b="1" dirty="0" smtClean="0"/>
              <a:t/>
            </a:r>
            <a:br>
              <a:rPr lang="fr-FR" altLang="fr-FR" sz="6600" b="1" dirty="0" smtClean="0"/>
            </a:br>
            <a:r>
              <a:rPr lang="fr-FR" altLang="fr-FR" sz="6600" b="1" dirty="0"/>
              <a:t/>
            </a:r>
            <a:br>
              <a:rPr lang="fr-FR" altLang="fr-FR" sz="6600" b="1" dirty="0"/>
            </a:br>
            <a:r>
              <a:rPr lang="fr-FR" altLang="fr-FR" sz="6600" b="1" dirty="0" smtClean="0"/>
              <a:t/>
            </a:r>
            <a:br>
              <a:rPr lang="fr-FR" altLang="fr-FR" sz="6600" b="1" dirty="0" smtClean="0"/>
            </a:br>
            <a:r>
              <a:rPr lang="fr-FR" altLang="fr-FR" sz="6600" b="1" dirty="0" smtClean="0"/>
              <a:t/>
            </a:r>
            <a:br>
              <a:rPr lang="fr-FR" altLang="fr-FR" sz="6600" b="1" dirty="0" smtClean="0"/>
            </a:br>
            <a:r>
              <a:rPr lang="fr-FR" altLang="fr-FR" sz="2700" b="1" dirty="0" smtClean="0"/>
              <a:t>L’OBSERVATOIRE </a:t>
            </a:r>
            <a:r>
              <a:rPr lang="fr-FR" altLang="fr-FR" sz="2700" b="1" dirty="0"/>
              <a:t>DES CONSOMMATIONS EMERGENTES </a:t>
            </a:r>
            <a:br>
              <a:rPr lang="fr-FR" altLang="fr-FR" sz="2700" b="1" dirty="0"/>
            </a:br>
            <a:r>
              <a:rPr lang="fr-FR" altLang="fr-FR" sz="2700" b="1" dirty="0"/>
              <a:t/>
            </a:r>
            <a:br>
              <a:rPr lang="fr-FR" altLang="fr-FR" sz="2700" b="1" dirty="0"/>
            </a:br>
            <a:r>
              <a:rPr lang="fr-FR" altLang="fr-FR" sz="2700" b="1" dirty="0"/>
              <a:t>Seconde vague – 2013</a:t>
            </a:r>
            <a:r>
              <a:rPr lang="fr-FR" altLang="fr-FR" sz="7200" b="1" dirty="0">
                <a:solidFill>
                  <a:schemeClr val="accent1"/>
                </a:solidFill>
              </a:rPr>
              <a:t/>
            </a:r>
            <a:br>
              <a:rPr lang="fr-FR" altLang="fr-FR" sz="7200" b="1" dirty="0">
                <a:solidFill>
                  <a:schemeClr val="accent1"/>
                </a:solidFill>
              </a:rPr>
            </a:br>
            <a:r>
              <a:rPr lang="fr-FR" altLang="fr-FR" sz="1600" dirty="0"/>
              <a:t>N</a:t>
            </a:r>
            <a:r>
              <a:rPr lang="fr-FR" altLang="fr-FR" sz="1600" dirty="0" smtClean="0"/>
              <a:t>athalie Damery </a:t>
            </a:r>
            <a:br>
              <a:rPr lang="fr-FR" altLang="fr-FR" sz="1600" dirty="0" smtClean="0"/>
            </a:br>
            <a:r>
              <a:rPr lang="fr-FR" altLang="fr-FR" sz="1600" dirty="0" smtClean="0"/>
              <a:t>Présidente de l’</a:t>
            </a:r>
            <a:r>
              <a:rPr lang="fr-FR" altLang="fr-FR" sz="1600" dirty="0" err="1" smtClean="0"/>
              <a:t>ObS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66" y="3984738"/>
            <a:ext cx="2341067" cy="3109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3661622"/>
            <a:ext cx="1048603" cy="646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393641"/>
            <a:ext cx="2025062" cy="7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1 Français sur 2 désire « consommer mieux »</a:t>
            </a: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2AECA-1961-4274-AF01-8226A6696447}" type="slidenum">
              <a:rPr lang="fr-FR" altLang="fr-FR" sz="18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800"/>
          </a:p>
        </p:txBody>
      </p:sp>
      <p:sp>
        <p:nvSpPr>
          <p:cNvPr id="14340" name="Espace réservé du numéro de diapositive 5"/>
          <p:cNvSpPr txBox="1">
            <a:spLocks noGrp="1"/>
          </p:cNvSpPr>
          <p:nvPr/>
        </p:nvSpPr>
        <p:spPr bwMode="auto">
          <a:xfrm>
            <a:off x="76200" y="6172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5000"/>
              </a:spcBef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836D493-E17E-4B58-99BE-4466D0E7A8BA}" type="slidenum">
              <a:rPr lang="fr-FR" altLang="fr-FR" sz="18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80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55763"/>
            <a:ext cx="33162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ZoneTexte 1"/>
          <p:cNvSpPr txBox="1">
            <a:spLocks noChangeArrowheads="1"/>
          </p:cNvSpPr>
          <p:nvPr/>
        </p:nvSpPr>
        <p:spPr bwMode="auto">
          <a:xfrm>
            <a:off x="1044575" y="6399213"/>
            <a:ext cx="680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50000"/>
              <a:buBlip>
                <a:blip r:embed="rId3"/>
              </a:buBlip>
              <a:defRPr sz="1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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/>
              <a:t>+ de 4000 personnes interrogées, échantillon représentatif de la population française, de 18 à 70 ans. Enquête réalisée en ligne en juillet 2012 et  2013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733550"/>
            <a:ext cx="3063875" cy="4052888"/>
          </a:xfrm>
          <a:prstGeom prst="rect">
            <a:avLst/>
          </a:prstGeom>
          <a:noFill/>
          <a:ln>
            <a:noFill/>
          </a:ln>
          <a:effectLst>
            <a:outerShdw blurRad="215900" dist="762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5209" y="2658156"/>
            <a:ext cx="4773582" cy="259102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montée d’une aspiration à consommer autrement</a:t>
            </a:r>
          </a:p>
        </p:txBody>
      </p:sp>
    </p:spTree>
    <p:extLst>
      <p:ext uri="{BB962C8B-B14F-4D97-AF65-F5344CB8AC3E}">
        <p14:creationId xmlns:p14="http://schemas.microsoft.com/office/powerpoint/2010/main" val="6759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Consommer mieux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764" y="2034402"/>
            <a:ext cx="5001636" cy="38813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96100" y="3429000"/>
            <a:ext cx="177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dirty="0">
                <a:solidFill>
                  <a:srgbClr val="000000"/>
                </a:solidFill>
              </a:rPr>
              <a:t>Durabilité</a:t>
            </a:r>
          </a:p>
          <a:p>
            <a:r>
              <a:rPr lang="fr-FR" altLang="fr-FR" b="1" i="1" dirty="0">
                <a:solidFill>
                  <a:srgbClr val="000000"/>
                </a:solidFill>
              </a:rPr>
              <a:t>Santé</a:t>
            </a:r>
          </a:p>
          <a:p>
            <a:r>
              <a:rPr lang="fr-FR" altLang="fr-FR" b="1" i="1" dirty="0">
                <a:solidFill>
                  <a:srgbClr val="000000"/>
                </a:solidFill>
              </a:rPr>
              <a:t>Environnement</a:t>
            </a:r>
          </a:p>
          <a:p>
            <a:r>
              <a:rPr lang="fr-FR" altLang="fr-FR" b="1" i="1" dirty="0">
                <a:solidFill>
                  <a:srgbClr val="000000"/>
                </a:solidFill>
              </a:rPr>
              <a:t>Qualité</a:t>
            </a:r>
          </a:p>
          <a:p>
            <a:r>
              <a:rPr lang="fr-FR" altLang="fr-FR" b="1" i="1" dirty="0">
                <a:solidFill>
                  <a:srgbClr val="000000"/>
                </a:solidFill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8444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4457" y="2325189"/>
            <a:ext cx="595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Nathalie Damery</a:t>
            </a:r>
          </a:p>
          <a:p>
            <a:r>
              <a:rPr lang="fr-FR" dirty="0" smtClean="0"/>
              <a:t>www.lobsoco.com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179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71</Words>
  <Application>Microsoft Office PowerPoint</Application>
  <PresentationFormat>Affichage à l'écran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        Commerce et nouveaux modes de consommation alimentaires : nouvelle donne ou effet de mode ?</vt:lpstr>
      <vt:lpstr>          L’OBSERVATOIRE DES CONSOMMATIONS EMERGENTES   Seconde vague – 2013 Nathalie Damery  Présidente de l’ObS</vt:lpstr>
      <vt:lpstr>1 Français sur 2 désire « consommer mieux »</vt:lpstr>
      <vt:lpstr>La montée d’une aspiration à consommer autrement</vt:lpstr>
      <vt:lpstr>Consommer mieux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Rémi SANCHEZ</dc:creator>
  <cp:lastModifiedBy>Anne</cp:lastModifiedBy>
  <cp:revision>21</cp:revision>
  <dcterms:created xsi:type="dcterms:W3CDTF">2014-10-20T13:00:13Z</dcterms:created>
  <dcterms:modified xsi:type="dcterms:W3CDTF">2014-11-25T14:42:14Z</dcterms:modified>
</cp:coreProperties>
</file>